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6" r:id="rId3"/>
    <p:sldId id="257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65" r:id="rId14"/>
    <p:sldId id="269" r:id="rId15"/>
  </p:sldIdLst>
  <p:sldSz cx="14630400" cy="8229600"/>
  <p:notesSz cx="8229600" cy="14630400"/>
  <p:embeddedFontLst>
    <p:embeddedFont>
      <p:font typeface="Bernard MT Condensed" panose="02050806060905020404" pitchFamily="18" charset="0"/>
      <p:regular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Heebo Light" panose="020B0604020202020204" charset="-79"/>
      <p:regular r:id="rId22"/>
    </p:embeddedFont>
    <p:embeddedFont>
      <p:font typeface="Montserrat" panose="020B0604020202020204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6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72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910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892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903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20997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859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3967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660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804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451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339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89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3769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685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28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1923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1588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2975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59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24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48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38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13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071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565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709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485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419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75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Heart Disease Prediction using Logistic Regression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Developing a machine learning model to predict the 10-year risk of Coronary Heart Disease (CHD) based on patient health metrics.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8C8EE-2F23-817E-A7A3-1E31EE5E6701}"/>
              </a:ext>
            </a:extLst>
          </p:cNvPr>
          <p:cNvSpPr txBox="1"/>
          <p:nvPr/>
        </p:nvSpPr>
        <p:spPr>
          <a:xfrm>
            <a:off x="793790" y="6280484"/>
            <a:ext cx="5113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SUBMITTED BY</a:t>
            </a:r>
          </a:p>
          <a:p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Shati Biswas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1790"/>
            <a:ext cx="63434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Model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541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hyperparameter-tuned Logistic Regression model demonstrates improved recall, crucial for identifying positive CHD cases.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672251"/>
            <a:ext cx="13042821" cy="665559"/>
          </a:xfrm>
          <a:prstGeom prst="roundRect">
            <a:avLst>
              <a:gd name="adj" fmla="val 143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67987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700" y="482357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Best Logistic Regression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346" y="482357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0.645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399" y="482357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0.273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197453" y="482357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0.676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151507" y="482357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0.388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105561" y="4823579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0.714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6377345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Comparison &amp; Key Finding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206341"/>
            <a:ext cx="13558123" cy="660201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616541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7945DE"/>
          </a:solidFill>
          <a:ln/>
        </p:spPr>
      </p:sp>
      <p:sp>
        <p:nvSpPr>
          <p:cNvPr id="5" name="Text 2"/>
          <p:cNvSpPr/>
          <p:nvPr/>
        </p:nvSpPr>
        <p:spPr>
          <a:xfrm>
            <a:off x="6830616" y="8339137"/>
            <a:ext cx="408384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Recall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391400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B497ED"/>
          </a:solidFill>
          <a:ln/>
        </p:spPr>
      </p:sp>
      <p:sp>
        <p:nvSpPr>
          <p:cNvPr id="7" name="Text 4"/>
          <p:cNvSpPr/>
          <p:nvPr/>
        </p:nvSpPr>
        <p:spPr>
          <a:xfrm>
            <a:off x="7605474" y="8339137"/>
            <a:ext cx="633055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ROC AUC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</a:t>
            </a:r>
            <a:r>
              <a:rPr lang="en-US" sz="1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Best Logistic Regression Model</a:t>
            </a: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achieved the highest recall (0.676) and ROC AUC (0.714), making it most suitable for identifying positive CHD cases, despite Random Forest's higher accuracy.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1F63B-5BAF-1720-CC3A-31C45D7916E5}"/>
              </a:ext>
            </a:extLst>
          </p:cNvPr>
          <p:cNvSpPr txBox="1"/>
          <p:nvPr/>
        </p:nvSpPr>
        <p:spPr>
          <a:xfrm>
            <a:off x="156411" y="204537"/>
            <a:ext cx="14570242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6000" b="1" dirty="0"/>
              <a:t>Challenges</a:t>
            </a:r>
          </a:p>
          <a:p>
            <a:pPr>
              <a:buNone/>
            </a:pPr>
            <a:endParaRPr lang="en-US" sz="6000" b="1" dirty="0"/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Missing Data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Some rows contain </a:t>
            </a:r>
            <a:r>
              <a:rPr lang="en-US" sz="32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NaN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values, requiring preprocessing.</a:t>
            </a:r>
          </a:p>
          <a:p>
            <a:pPr>
              <a:buFont typeface="+mj-lt"/>
              <a:buAutoNum type="arabicPeriod"/>
            </a:pP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 Imbalance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Fewer positive CHD cases than negative ones.</a:t>
            </a:r>
          </a:p>
          <a:p>
            <a:pPr>
              <a:buFont typeface="+mj-lt"/>
              <a:buAutoNum type="arabicPeriod"/>
            </a:pP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 Scaling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Necessary for logistic regression to perform well.</a:t>
            </a:r>
          </a:p>
          <a:p>
            <a:pPr>
              <a:buFont typeface="+mj-lt"/>
              <a:buAutoNum type="arabicPeriod"/>
            </a:pP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Interpretability vs Accuracy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Logistic regression is interpretable but may not capture non-linear patterns.</a:t>
            </a:r>
          </a:p>
          <a:p>
            <a:pPr>
              <a:buFont typeface="+mj-lt"/>
              <a:buAutoNum type="arabicPeriod"/>
            </a:pP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Model Generalization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Avoiding overfitting with a relatively small </a:t>
            </a:r>
            <a:r>
              <a:rPr lang="en-US" sz="3200" dirty="0"/>
              <a:t>dataset.</a:t>
            </a:r>
          </a:p>
        </p:txBody>
      </p:sp>
    </p:spTree>
    <p:extLst>
      <p:ext uri="{BB962C8B-B14F-4D97-AF65-F5344CB8AC3E}">
        <p14:creationId xmlns:p14="http://schemas.microsoft.com/office/powerpoint/2010/main" val="374601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6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060" y="3065502"/>
            <a:ext cx="5260419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Improvements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68060" y="4234458"/>
            <a:ext cx="6575584" cy="190857"/>
          </a:xfrm>
          <a:prstGeom prst="roundRect">
            <a:avLst>
              <a:gd name="adj" fmla="val 420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8917" y="4616172"/>
            <a:ext cx="2872859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Resampling Techniques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58917" y="5028843"/>
            <a:ext cx="6193869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Undersampling or combination methods (SMOTE-ENN, SMOTE-Tomek).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386757" y="3948232"/>
            <a:ext cx="6575584" cy="190857"/>
          </a:xfrm>
          <a:prstGeom prst="roundRect">
            <a:avLst>
              <a:gd name="adj" fmla="val 420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77614" y="4329946"/>
            <a:ext cx="2634377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 Exploration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77614" y="4742617"/>
            <a:ext cx="6193869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Experiment with Decision Trees, Random Forests, Gradient Boosting Machines, and SVMs.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8060" y="6259592"/>
            <a:ext cx="6575584" cy="190857"/>
          </a:xfrm>
          <a:prstGeom prst="roundRect">
            <a:avLst>
              <a:gd name="adj" fmla="val 420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58917" y="6641306"/>
            <a:ext cx="246411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58917" y="7053977"/>
            <a:ext cx="6193869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new features or modify existing ones based on domain knowledge.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386757" y="5973366"/>
            <a:ext cx="6575584" cy="190857"/>
          </a:xfrm>
          <a:prstGeom prst="roundRect">
            <a:avLst>
              <a:gd name="adj" fmla="val 420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77614" y="6355080"/>
            <a:ext cx="238601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577614" y="6767751"/>
            <a:ext cx="6193869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Consider collecting more data, especially for the minority class.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11DFA0-AB44-E0A4-4DDC-59C16BF9F0F9}"/>
              </a:ext>
            </a:extLst>
          </p:cNvPr>
          <p:cNvSpPr txBox="1"/>
          <p:nvPr/>
        </p:nvSpPr>
        <p:spPr>
          <a:xfrm>
            <a:off x="2779295" y="2995898"/>
            <a:ext cx="126572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Bernard MT Condensed" panose="020508060609050204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0781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A9B7F7-5CFC-A1C1-428B-7668BE97CBC5}"/>
              </a:ext>
            </a:extLst>
          </p:cNvPr>
          <p:cNvSpPr txBox="1"/>
          <p:nvPr/>
        </p:nvSpPr>
        <p:spPr>
          <a:xfrm>
            <a:off x="433136" y="228601"/>
            <a:ext cx="14004759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>
              <a:buNone/>
            </a:pP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Heart disease remains one of the leading causes of death globally.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Early detection is essential for timely treatment and improving patient survival rates.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However, predicting the 10-year risk of Coronary Heart Disease (CHD) based on clinical and lifestyle factors remains a challenging task.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Aim: </a:t>
            </a:r>
          </a:p>
          <a:p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project aims to leverage machine learning — specifically, logistic regression — to build a predictive model that assists healthcare professionals in assessing a patient's likelihood of developing CHD.</a:t>
            </a:r>
          </a:p>
        </p:txBody>
      </p:sp>
    </p:spTree>
    <p:extLst>
      <p:ext uri="{BB962C8B-B14F-4D97-AF65-F5344CB8AC3E}">
        <p14:creationId xmlns:p14="http://schemas.microsoft.com/office/powerpoint/2010/main" val="244351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1623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201942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2372082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59949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 10-year CHD risk using Logistic Regression.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511623"/>
            <a:ext cx="64080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201942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2372082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8584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&amp; Libraries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Import necessary libraries and the Framingham Heart Study dataset.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19092"/>
            <a:ext cx="64079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809411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 Exploratory Data Analysis (EDA) and preprocessing.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119092"/>
            <a:ext cx="64080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809411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Train and evaluate models, including hyperparameter tuning.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55304A-0DF2-65FD-9EED-BCC3F8DCB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811" y="359925"/>
            <a:ext cx="13246768" cy="7509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Framingham Heart Study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Likely derived from the Framingham Heart Study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 include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Age, Gender, Smoking status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Systolic and Diastolic Blood Pressure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Cholesterol, Glucose, BMI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History of stroke, hypertension, diabetes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Target variable: 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Unicode MS"/>
              </a:rPr>
              <a:t>TenYearCHD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(0 or 1)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1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57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Preparation &amp; Preprocessing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Steps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713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 Framingham dataset.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135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Drop 'education' column.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557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Rename columns for clarity (e.g., 'male' to 'is_male').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3713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Drop rows with missing values.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Normalize numerical features using StandardScaler.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6186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Split data into training (70%) and testing (30%) sets.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292"/>
            <a:ext cx="8918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2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correlation heatmap reveals key relationships between features: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6075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160752"/>
            <a:ext cx="121920" cy="17308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418046"/>
            <a:ext cx="3042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&amp; Blood Pressure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90846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Strong positive correlation between age and both systolic and diastolic blood pressure.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316075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3160752"/>
            <a:ext cx="121920" cy="173081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7282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Smoking Habits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77282" y="390846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 positive correlation between being a smoker and cigarettes per day.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511837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118378"/>
            <a:ext cx="121920" cy="17308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42524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Features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142524" y="586609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Age, sysBP, diaBP, and glucose show positive correlation with TenYearCHD.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28548" y="5118378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5118378"/>
            <a:ext cx="121920" cy="173081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77282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Gender &amp; Risk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77282" y="586609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Negative correlation with 'is_male' suggests females may have higher risk in this dataset.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8046482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Addressing Class Imbalance with SMOTE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Challenge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dataset exhibits a significant class imbalance, with many more instances of no CHD than CHD.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402800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205692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Solution: SMOTE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address this, we applied SMOTE (Synthetic Minority Over-sampling Technique) to the training data to oversample the minority class.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7447515" y="2402800"/>
            <a:ext cx="6572131" cy="920948"/>
          </a:xfrm>
          <a:prstGeom prst="roundRect">
            <a:avLst>
              <a:gd name="adj" fmla="val 7181"/>
            </a:avLst>
          </a:prstGeom>
          <a:solidFill>
            <a:srgbClr val="022349"/>
          </a:solidFill>
          <a:ln/>
        </p:spPr>
      </p:sp>
      <p:sp>
        <p:nvSpPr>
          <p:cNvPr id="10" name="Text 6"/>
          <p:cNvSpPr/>
          <p:nvPr/>
        </p:nvSpPr>
        <p:spPr>
          <a:xfrm>
            <a:off x="8026479" y="2599492"/>
            <a:ext cx="5903119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SMOTE helps create a more balanced dataset, improving model performance for the minority class.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82704"/>
            <a:ext cx="9630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Model Training &amp;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451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trained an initial Logistic Regression model using the balanced training data.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63164"/>
            <a:ext cx="13042821" cy="665559"/>
          </a:xfrm>
          <a:prstGeom prst="roundRect">
            <a:avLst>
              <a:gd name="adj" fmla="val 143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700" y="4514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 Logistic Regression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346" y="4514493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0.682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399" y="4514493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0.293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197453" y="4514493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0.638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151507" y="4514493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0.401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105561" y="4514493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0.709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838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initial model shows a reasonable ROC AUC, but there's room for improvement, especially in precision.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1369"/>
            <a:ext cx="10042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Improvement: GridSearchCV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37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enhance the model's performance, we utilized GridSearchCV for hyperparameter tuning on the Logistic Regression model.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1830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740819" y="3339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20604" y="41190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Grid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4609505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parameter grid for 'C', 'penalty', and 'solver'.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98031" y="3211830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145060" y="3339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424845" y="4119086"/>
            <a:ext cx="2962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GridSearchCV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24845" y="4609505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Configure with 5-fold cross-validation, optimizing for 'recall'.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02272" y="3211830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549301" y="3339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829086" y="41190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Fit &amp; Evaluate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29086" y="4609505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Fit to resampled data to find the best parameters and model.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8172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Best Parameters: {'C': 0.01, 'penalty': 'l1', 'solver': 'liblinear'}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435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Best Recall Score: 0.732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12</TotalTime>
  <Words>755</Words>
  <Application>Microsoft Office PowerPoint</Application>
  <PresentationFormat>Custom</PresentationFormat>
  <Paragraphs>126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Wingdings</vt:lpstr>
      <vt:lpstr>Montserrat</vt:lpstr>
      <vt:lpstr>Bernard MT Condensed</vt:lpstr>
      <vt:lpstr>Arial Unicode MS</vt:lpstr>
      <vt:lpstr>Heebo Light</vt:lpstr>
      <vt:lpstr>Arial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Shati Biswas</cp:lastModifiedBy>
  <cp:revision>2</cp:revision>
  <dcterms:created xsi:type="dcterms:W3CDTF">2025-08-04T09:39:09Z</dcterms:created>
  <dcterms:modified xsi:type="dcterms:W3CDTF">2025-08-04T09:53:26Z</dcterms:modified>
</cp:coreProperties>
</file>